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9" r:id="rId3"/>
    <p:sldId id="273" r:id="rId4"/>
    <p:sldId id="274" r:id="rId5"/>
    <p:sldId id="275" r:id="rId6"/>
    <p:sldId id="276" r:id="rId7"/>
    <p:sldId id="277" r:id="rId8"/>
    <p:sldId id="271" r:id="rId9"/>
    <p:sldId id="270" r:id="rId10"/>
    <p:sldId id="278" r:id="rId11"/>
    <p:sldId id="280" r:id="rId12"/>
    <p:sldId id="281" r:id="rId13"/>
    <p:sldId id="282" r:id="rId14"/>
    <p:sldId id="283" r:id="rId15"/>
    <p:sldId id="284" r:id="rId16"/>
    <p:sldId id="288" r:id="rId17"/>
    <p:sldId id="289" r:id="rId18"/>
    <p:sldId id="290" r:id="rId19"/>
    <p:sldId id="291" r:id="rId20"/>
    <p:sldId id="285" r:id="rId21"/>
    <p:sldId id="292" r:id="rId22"/>
    <p:sldId id="287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68EE-1B0E-435A-B067-DD4A9336834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E62-2B41-4207-A0A5-FB8B4663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68EE-1B0E-435A-B067-DD4A9336834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E62-2B41-4207-A0A5-FB8B4663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68EE-1B0E-435A-B067-DD4A9336834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E62-2B41-4207-A0A5-FB8B4663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68EE-1B0E-435A-B067-DD4A9336834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E62-2B41-4207-A0A5-FB8B4663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68EE-1B0E-435A-B067-DD4A9336834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E62-2B41-4207-A0A5-FB8B4663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68EE-1B0E-435A-B067-DD4A9336834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E62-2B41-4207-A0A5-FB8B4663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68EE-1B0E-435A-B067-DD4A9336834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E62-2B41-4207-A0A5-FB8B4663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68EE-1B0E-435A-B067-DD4A9336834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E62-2B41-4207-A0A5-FB8B4663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68EE-1B0E-435A-B067-DD4A9336834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E62-2B41-4207-A0A5-FB8B4663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68EE-1B0E-435A-B067-DD4A9336834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E62-2B41-4207-A0A5-FB8B4663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68EE-1B0E-435A-B067-DD4A9336834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E62-2B41-4207-A0A5-FB8B4663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468EE-1B0E-435A-B067-DD4A9336834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90E62-2B41-4207-A0A5-FB8B4663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umuk.ru/encyklopedia/2/3749.html" TargetMode="External"/><Relationship Id="rId2" Type="http://schemas.openxmlformats.org/officeDocument/2006/relationships/hyperlink" Target="http://www.xumuk.ru/encyklopedia/85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xumuk.ru/encyklopedia/2/4995.html" TargetMode="External"/><Relationship Id="rId4" Type="http://schemas.openxmlformats.org/officeDocument/2006/relationships/hyperlink" Target="http://www.xumuk.ru/encyklopedia/2/4523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umuk.ru/encyklopedia/2/2750.html" TargetMode="External"/><Relationship Id="rId3" Type="http://schemas.openxmlformats.org/officeDocument/2006/relationships/hyperlink" Target="http://www.xumuk.ru/encyklopedia/43.html" TargetMode="External"/><Relationship Id="rId7" Type="http://schemas.openxmlformats.org/officeDocument/2006/relationships/hyperlink" Target="http://www.xumuk.ru/encyklopedia/2/3304.html" TargetMode="External"/><Relationship Id="rId2" Type="http://schemas.openxmlformats.org/officeDocument/2006/relationships/hyperlink" Target="http://www.xumuk.ru/encyklopedia/211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umuk.ru/encyklopedia/2/3398.html" TargetMode="External"/><Relationship Id="rId5" Type="http://schemas.openxmlformats.org/officeDocument/2006/relationships/hyperlink" Target="http://www.xumuk.ru/encyklopedia/2/4432.html" TargetMode="External"/><Relationship Id="rId10" Type="http://schemas.openxmlformats.org/officeDocument/2006/relationships/hyperlink" Target="http://www.xumuk.ru/encyklopedia/2151.html" TargetMode="External"/><Relationship Id="rId4" Type="http://schemas.openxmlformats.org/officeDocument/2006/relationships/hyperlink" Target="http://www.xumuk.ru/encyklopedia/2/3749.html" TargetMode="External"/><Relationship Id="rId9" Type="http://schemas.openxmlformats.org/officeDocument/2006/relationships/hyperlink" Target="http://www.xumuk.ru/encyklopedia/2259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umuk.ru/encyklopedia/2115.html" TargetMode="External"/><Relationship Id="rId2" Type="http://schemas.openxmlformats.org/officeDocument/2006/relationships/hyperlink" Target="http://www.xumuk.ru/encyklopedia/786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umuk.ru/encyklopedia/853.html" TargetMode="External"/><Relationship Id="rId2" Type="http://schemas.openxmlformats.org/officeDocument/2006/relationships/hyperlink" Target="http://www.xumuk.ru/encyklopedia/2/324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xumuk.ru/encyklopedia/827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umuk.ru/biospravochnik/96.html" TargetMode="External"/><Relationship Id="rId3" Type="http://schemas.openxmlformats.org/officeDocument/2006/relationships/hyperlink" Target="http://www.xumuk.ru/encyklopedia/958.html" TargetMode="External"/><Relationship Id="rId7" Type="http://schemas.openxmlformats.org/officeDocument/2006/relationships/hyperlink" Target="http://www.xumuk.ru/encyklopedia/2548.html" TargetMode="External"/><Relationship Id="rId2" Type="http://schemas.openxmlformats.org/officeDocument/2006/relationships/hyperlink" Target="http://www.xumuk.ru/encyklopedia/139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umuk.ru/encyklopedia/1574.html" TargetMode="External"/><Relationship Id="rId5" Type="http://schemas.openxmlformats.org/officeDocument/2006/relationships/hyperlink" Target="http://www.xumuk.ru/encyklopedia/2/5306.html" TargetMode="External"/><Relationship Id="rId10" Type="http://schemas.openxmlformats.org/officeDocument/2006/relationships/hyperlink" Target="http://www.xumuk.ru/encyklopedia/2/4075.html" TargetMode="External"/><Relationship Id="rId4" Type="http://schemas.openxmlformats.org/officeDocument/2006/relationships/hyperlink" Target="http://www.xumuk.ru/encyklopedia/2/3374.html" TargetMode="External"/><Relationship Id="rId9" Type="http://schemas.openxmlformats.org/officeDocument/2006/relationships/hyperlink" Target="http://www.xumuk.ru/encyklopedia/2/3239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umuk.ru/encyklopedia/2/3749.html" TargetMode="External"/><Relationship Id="rId7" Type="http://schemas.openxmlformats.org/officeDocument/2006/relationships/hyperlink" Target="http://www.xumuk.ru/encyklopedia/2/5386.html" TargetMode="External"/><Relationship Id="rId2" Type="http://schemas.openxmlformats.org/officeDocument/2006/relationships/hyperlink" Target="http://www.xumuk.ru/encyklopedia/2/530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umuk.ru/encyklopedia/2115.html" TargetMode="External"/><Relationship Id="rId5" Type="http://schemas.openxmlformats.org/officeDocument/2006/relationships/hyperlink" Target="http://www.xumuk.ru/encyklopedia/2/3239.html" TargetMode="External"/><Relationship Id="rId4" Type="http://schemas.openxmlformats.org/officeDocument/2006/relationships/hyperlink" Target="http://www.xumuk.ru/encyklopedia/2024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Лекция 14.</a:t>
            </a:r>
            <a:r>
              <a:rPr lang="ru-RU" dirty="0" smtClean="0"/>
              <a:t> Структурно-механические свойства </a:t>
            </a:r>
            <a:r>
              <a:rPr lang="ru-RU" dirty="0" err="1" smtClean="0"/>
              <a:t>нанодисперсных</a:t>
            </a:r>
            <a:r>
              <a:rPr lang="ru-RU" dirty="0" smtClean="0"/>
              <a:t> систем. Периодические коллоидные системы. </a:t>
            </a:r>
            <a:r>
              <a:rPr lang="ru-RU" dirty="0" err="1" smtClean="0"/>
              <a:t>Коагуляционные</a:t>
            </a:r>
            <a:r>
              <a:rPr lang="ru-RU" dirty="0" smtClean="0"/>
              <a:t> структуры, их механические свойства, применение.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Коллоидные структуры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Твердые тела различной прочности и с различными механическими свойствами могут возникать двумя принципиально различными путями </a:t>
            </a:r>
          </a:p>
          <a:p>
            <a:pPr lvl="0"/>
            <a:r>
              <a:rPr lang="ru-RU" dirty="0" smtClean="0"/>
              <a:t>путем кристаллизационного структурообразования</a:t>
            </a:r>
          </a:p>
          <a:p>
            <a:pPr lvl="0"/>
            <a:r>
              <a:rPr lang="ru-RU" dirty="0" err="1" smtClean="0"/>
              <a:t>коагуляционного</a:t>
            </a:r>
            <a:r>
              <a:rPr lang="ru-RU" dirty="0" smtClean="0"/>
              <a:t> структурообразования.</a:t>
            </a:r>
          </a:p>
          <a:p>
            <a:r>
              <a:rPr lang="ru-RU" dirty="0" err="1" smtClean="0"/>
              <a:t>Коагуляционные</a:t>
            </a:r>
            <a:r>
              <a:rPr lang="ru-RU" dirty="0" smtClean="0"/>
              <a:t> структуры в суспензиях возникают под действием </a:t>
            </a:r>
            <a:r>
              <a:rPr lang="ru-RU" dirty="0" err="1" smtClean="0"/>
              <a:t>вандерваальсовских</a:t>
            </a:r>
            <a:r>
              <a:rPr lang="ru-RU" dirty="0" smtClean="0"/>
              <a:t> молекулярных сил сцепления мелких и более крупных частиц, находящихся в суспензии. </a:t>
            </a:r>
            <a:r>
              <a:rPr lang="ru-RU" dirty="0" err="1" smtClean="0"/>
              <a:t>Коагуляционные</a:t>
            </a:r>
            <a:r>
              <a:rPr lang="ru-RU" dirty="0" smtClean="0"/>
              <a:t> сцепление частиц происходит путем преодоления энергетических барьеров, созданных сольватными оболочками и выражающихся в их расклинивающем давлении. Преодоление таких энергетических барьеров происходит за счет кинетической энергии благоприятно соударяющихся частиц. Сцепление частиц возникает в результате прорыва сольватной оболочки в соответствии с термодинамической теорией смачивающих пленок, развитой А. Н. Фрумкиным, через остаточные адсорбционные слои жидкой среды.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Кривые потенциальной энергии; объединение кривых протяжения и отталкивания</a:t>
            </a:r>
            <a:endParaRPr lang="ru-RU" sz="2800" dirty="0"/>
          </a:p>
        </p:txBody>
      </p:sp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490818" cy="407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местах контакта частиц  (рис.) остается тончайшая прослойка воды, состоящая из немногих (до бимолекулярного) слоев воды, адсорбционно-связанных с поверхностью. Частицы сохраняют свою индивидуальность, и система в целом сохраняет свою дисперсность и вели­чину удельной поверхности. Наличие тонких устойчивых прослоек жидкой среды в участках   </a:t>
            </a:r>
            <a:r>
              <a:rPr lang="ru-RU" dirty="0" err="1" smtClean="0"/>
              <a:t>коагуляционного</a:t>
            </a:r>
            <a:r>
              <a:rPr lang="ru-RU" dirty="0" smtClean="0"/>
              <a:t> сцепления, препятствующих дальнейшему сближению частиц, и обусловливает небольшую силу сцепления частиц в таких структурах, максимальное значение которой не превышает ~ 10</a:t>
            </a:r>
            <a:r>
              <a:rPr lang="ru-RU" baseline="30000" dirty="0" smtClean="0"/>
              <a:t>-10</a:t>
            </a:r>
            <a:r>
              <a:rPr lang="ru-RU" dirty="0" smtClean="0"/>
              <a:t>  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 контактов в пространственных дисперсных структурах</a:t>
            </a:r>
            <a:endParaRPr lang="ru-RU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871827" cy="258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Факторы, влияющие на образование </a:t>
            </a:r>
            <a:r>
              <a:rPr lang="ru-RU" dirty="0" err="1" smtClean="0"/>
              <a:t>коагуляцилнных</a:t>
            </a:r>
            <a:r>
              <a:rPr lang="ru-RU" dirty="0" smtClean="0"/>
              <a:t> структур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Концентрация</a:t>
            </a:r>
          </a:p>
          <a:p>
            <a:r>
              <a:rPr lang="ru-RU" dirty="0" smtClean="0"/>
              <a:t>2 Форма частиц</a:t>
            </a:r>
          </a:p>
          <a:p>
            <a:r>
              <a:rPr lang="ru-RU" dirty="0" smtClean="0"/>
              <a:t>3 Температура</a:t>
            </a:r>
          </a:p>
          <a:p>
            <a:r>
              <a:rPr lang="ru-RU" dirty="0" smtClean="0"/>
              <a:t>4 Механические воздействия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Конденсационно-кристаллизационные структуры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Конденсационно-кристаллизационные структуры образуются в результате срастания частиц, т.е. возникновения первичных химических связей в процессах конденсации полимеров или кристаллизации из растворов или расплавов. Это – структуры с фазовыми контактами;  энергия связи в контактах велика. В отличие от подвижных, эластичных, относительно </a:t>
            </a:r>
            <a:r>
              <a:rPr lang="ru-RU" dirty="0" err="1" smtClean="0"/>
              <a:t>малопрочных</a:t>
            </a:r>
            <a:r>
              <a:rPr lang="ru-RU" dirty="0" smtClean="0"/>
              <a:t> </a:t>
            </a:r>
            <a:r>
              <a:rPr lang="ru-RU" dirty="0" err="1" smtClean="0"/>
              <a:t>коагуляционных</a:t>
            </a:r>
            <a:r>
              <a:rPr lang="ru-RU" dirty="0" smtClean="0"/>
              <a:t> структур,  они характеризуются высокой прочностью, хрупкостью, </a:t>
            </a:r>
            <a:r>
              <a:rPr lang="ru-RU" dirty="0" err="1" smtClean="0"/>
              <a:t>нетиксотропностью</a:t>
            </a:r>
            <a:r>
              <a:rPr lang="ru-RU" dirty="0" smtClean="0"/>
              <a:t>. Они лишены </a:t>
            </a:r>
            <a:r>
              <a:rPr lang="ru-RU" dirty="0" err="1" smtClean="0"/>
              <a:t>высокоэластичности</a:t>
            </a:r>
            <a:r>
              <a:rPr lang="ru-RU" dirty="0" smtClean="0"/>
              <a:t> и пластичности,  если только этими свойствами не обладают частицы, образующие структуру.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Структурообразование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Структурообразование сопровождается появлением сначала агрегатов частиц и повышением </a:t>
            </a:r>
            <a:r>
              <a:rPr lang="ru-RU" u="sng" dirty="0" smtClean="0">
                <a:hlinkClick r:id="rId2"/>
              </a:rPr>
              <a:t>вязкости</a:t>
            </a:r>
            <a:r>
              <a:rPr lang="ru-RU" dirty="0" smtClean="0"/>
              <a:t> системы, затем </a:t>
            </a:r>
            <a:r>
              <a:rPr lang="ru-RU" u="sng" dirty="0" smtClean="0">
                <a:hlinkClick r:id="rId2"/>
              </a:rPr>
              <a:t>вязкость</a:t>
            </a:r>
            <a:r>
              <a:rPr lang="ru-RU" dirty="0" smtClean="0"/>
              <a:t> скачком возрастает на несколько порядков при формировании сплошной структурной сетки. Возникновение сплошной структуры характеризуется появлением у системы предельного напряжения сдвига. Количественно структурообразование характеризуют </a:t>
            </a:r>
            <a:r>
              <a:rPr lang="ru-RU" u="sng" dirty="0" smtClean="0">
                <a:hlinkClick r:id="rId3"/>
              </a:rPr>
              <a:t>прочностью</a:t>
            </a:r>
            <a:r>
              <a:rPr lang="ru-RU" dirty="0" smtClean="0"/>
              <a:t> структуры, которая определяется силой сцепления частиц в контакте, числом контактов в единице объема, дисперсностью, формой частиц, т.е. </a:t>
            </a:r>
            <a:r>
              <a:rPr lang="ru-RU" u="sng" dirty="0" smtClean="0">
                <a:hlinkClick r:id="rId4"/>
              </a:rPr>
              <a:t>топологией</a:t>
            </a:r>
            <a:r>
              <a:rPr lang="ru-RU" dirty="0" smtClean="0"/>
              <a:t> и параметрами образующейся структуры. Кинетика структурообразования, расчет </a:t>
            </a:r>
            <a:r>
              <a:rPr lang="ru-RU" u="sng" dirty="0" smtClean="0">
                <a:hlinkClick r:id="rId3"/>
              </a:rPr>
              <a:t>прочности</a:t>
            </a:r>
            <a:r>
              <a:rPr lang="ru-RU" dirty="0" smtClean="0"/>
              <a:t> структуры и разработка методов регулирования структурообразования - основные направления исследований в этой области </a:t>
            </a:r>
            <a:r>
              <a:rPr lang="ru-RU" u="sng" dirty="0" smtClean="0">
                <a:hlinkClick r:id="rId5"/>
              </a:rPr>
              <a:t>химии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При переходе от </a:t>
            </a:r>
            <a:r>
              <a:rPr lang="ru-RU" dirty="0" err="1" smtClean="0"/>
              <a:t>лиофильных</a:t>
            </a:r>
            <a:r>
              <a:rPr lang="ru-RU" dirty="0" smtClean="0"/>
              <a:t> к </a:t>
            </a:r>
            <a:r>
              <a:rPr lang="ru-RU" dirty="0" err="1" smtClean="0"/>
              <a:t>лиофобным</a:t>
            </a:r>
            <a:r>
              <a:rPr lang="ru-RU" dirty="0" smtClean="0"/>
              <a:t> системам </a:t>
            </a:r>
            <a:r>
              <a:rPr lang="ru-RU" u="sng" dirty="0" smtClean="0">
                <a:hlinkClick r:id="rId2"/>
              </a:rPr>
              <a:t>концентрация</a:t>
            </a:r>
            <a:r>
              <a:rPr lang="ru-RU" dirty="0" smtClean="0"/>
              <a:t> структурообразование тем меньше, чем меньше размер частиц и чем больше степень их </a:t>
            </a:r>
            <a:r>
              <a:rPr lang="ru-RU" dirty="0" err="1" smtClean="0"/>
              <a:t>анизометричности</a:t>
            </a:r>
            <a:r>
              <a:rPr lang="ru-RU" dirty="0" smtClean="0"/>
              <a:t>. Для большинства реальных систем характерна так называемая мозаичная поверхность частиц, когда отдельные участки обладают свойствами лиофильности или лиофобности. Мозаичная поверхность, в частности, возникает в результате </a:t>
            </a:r>
            <a:r>
              <a:rPr lang="ru-RU" u="sng" dirty="0" smtClean="0">
                <a:hlinkClick r:id="rId3"/>
              </a:rPr>
              <a:t>адсорбции</a:t>
            </a:r>
            <a:r>
              <a:rPr lang="ru-RU" dirty="0" smtClean="0"/>
              <a:t> на поверхности частицы вещества-стабилизатора. Образующиеся из мозаичных частиц </a:t>
            </a:r>
            <a:r>
              <a:rPr lang="ru-RU" dirty="0" err="1" smtClean="0"/>
              <a:t>коагуляционные</a:t>
            </a:r>
            <a:r>
              <a:rPr lang="ru-RU" dirty="0" smtClean="0"/>
              <a:t> структуры обладают пониженной </a:t>
            </a:r>
            <a:r>
              <a:rPr lang="ru-RU" u="sng" dirty="0" smtClean="0">
                <a:hlinkClick r:id="rId4"/>
              </a:rPr>
              <a:t>прочностью</a:t>
            </a:r>
            <a:r>
              <a:rPr lang="ru-RU" dirty="0" smtClean="0"/>
              <a:t>, ползучестью при малых напряжениях, </a:t>
            </a:r>
            <a:r>
              <a:rPr lang="ru-RU" u="sng" dirty="0" err="1" smtClean="0">
                <a:hlinkClick r:id="rId5"/>
              </a:rPr>
              <a:t>тиксотропией</a:t>
            </a:r>
            <a:r>
              <a:rPr lang="ru-RU" dirty="0" smtClean="0"/>
              <a:t>, </a:t>
            </a:r>
            <a:r>
              <a:rPr lang="ru-RU" u="sng" dirty="0" smtClean="0">
                <a:hlinkClick r:id="rId6"/>
              </a:rPr>
              <a:t>пластичностью</a:t>
            </a:r>
            <a:r>
              <a:rPr lang="ru-RU" dirty="0" smtClean="0"/>
              <a:t> при высокой </a:t>
            </a:r>
            <a:r>
              <a:rPr lang="ru-RU" u="sng" dirty="0" smtClean="0">
                <a:hlinkClick r:id="rId2"/>
              </a:rPr>
              <a:t>концентрации</a:t>
            </a:r>
            <a:r>
              <a:rPr lang="ru-RU" dirty="0" smtClean="0"/>
              <a:t> дисперсных частиц. Подобные свойства типичны для структур, образуемых </a:t>
            </a:r>
            <a:r>
              <a:rPr lang="ru-RU" u="sng" dirty="0" smtClean="0">
                <a:hlinkClick r:id="rId7"/>
              </a:rPr>
              <a:t>пигментом</a:t>
            </a:r>
            <a:r>
              <a:rPr lang="ru-RU" dirty="0" smtClean="0"/>
              <a:t> и </a:t>
            </a:r>
            <a:r>
              <a:rPr lang="ru-RU" u="sng" dirty="0" smtClean="0">
                <a:hlinkClick r:id="rId8"/>
              </a:rPr>
              <a:t>наполнителем</a:t>
            </a:r>
            <a:r>
              <a:rPr lang="ru-RU" dirty="0" smtClean="0"/>
              <a:t> в </a:t>
            </a:r>
            <a:r>
              <a:rPr lang="ru-RU" u="sng" dirty="0" smtClean="0">
                <a:hlinkClick r:id="rId9"/>
              </a:rPr>
              <a:t>лаках</a:t>
            </a:r>
            <a:r>
              <a:rPr lang="ru-RU" dirty="0" smtClean="0"/>
              <a:t>, </a:t>
            </a:r>
            <a:r>
              <a:rPr lang="ru-RU" u="sng" dirty="0" smtClean="0">
                <a:hlinkClick r:id="rId10"/>
              </a:rPr>
              <a:t>красках</a:t>
            </a:r>
            <a:r>
              <a:rPr lang="ru-RU" dirty="0" smtClean="0"/>
              <a:t>, др. полимерных системах. Наибольшей </a:t>
            </a:r>
            <a:r>
              <a:rPr lang="ru-RU" u="sng" dirty="0" smtClean="0">
                <a:hlinkClick r:id="rId4"/>
              </a:rPr>
              <a:t>прочностью</a:t>
            </a:r>
            <a:r>
              <a:rPr lang="ru-RU" dirty="0" smtClean="0"/>
              <a:t> характеризуются структуры, возникающие в системах с предельно </a:t>
            </a:r>
            <a:r>
              <a:rPr lang="ru-RU" dirty="0" err="1" smtClean="0"/>
              <a:t>лиофобизованной</a:t>
            </a:r>
            <a:r>
              <a:rPr lang="ru-RU" dirty="0" smtClean="0"/>
              <a:t> поверхностью частиц. В этом случае толщина прослойки жидкой среды между частицами снижается до минимума, а сила и энергия </a:t>
            </a:r>
            <a:r>
              <a:rPr lang="ru-RU" dirty="0" err="1" smtClean="0"/>
              <a:t>межчастичных</a:t>
            </a:r>
            <a:r>
              <a:rPr lang="ru-RU" dirty="0" smtClean="0"/>
              <a:t> взаимодействий в контактах возрастает.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Если структурообразование обусловлено преим. броуновским движением частиц, образуются т.наз. фрактальные агрегаты, для которых характерна степенная зависимость радиуса агрегата R от числа N агрегировавших частиц: . Показатель степени </a:t>
            </a:r>
            <a:r>
              <a:rPr lang="ru-RU" dirty="0" err="1" smtClean="0"/>
              <a:t>d</a:t>
            </a:r>
            <a:r>
              <a:rPr lang="ru-RU" baseline="-25000" dirty="0" err="1" smtClean="0"/>
              <a:t>f</a:t>
            </a:r>
            <a:r>
              <a:rPr lang="ru-RU" dirty="0" smtClean="0"/>
              <a:t>- фрактальная размерность - в общем случае не превышает 3. Фрактальные структуры возникают в системах, содержащих частицы весьма малых размеров ( 1 мкм) с </a:t>
            </a:r>
            <a:r>
              <a:rPr lang="ru-RU" dirty="0" err="1" smtClean="0"/>
              <a:t>лиофобной</a:t>
            </a:r>
            <a:r>
              <a:rPr lang="ru-RU" dirty="0" smtClean="0"/>
              <a:t> поверхностью, напр. частицы SiO</a:t>
            </a:r>
            <a:r>
              <a:rPr lang="ru-RU" baseline="-25000" dirty="0" smtClean="0"/>
              <a:t>2</a:t>
            </a:r>
            <a:r>
              <a:rPr lang="ru-RU" dirty="0" smtClean="0"/>
              <a:t> в органических неполярных средах. Они возможны также в системах, содержащих сильно </a:t>
            </a:r>
            <a:r>
              <a:rPr lang="ru-RU" dirty="0" err="1" smtClean="0"/>
              <a:t>анизометричные</a:t>
            </a:r>
            <a:r>
              <a:rPr lang="ru-RU" dirty="0" smtClean="0"/>
              <a:t> частицы. Например, частицы V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5 </a:t>
            </a:r>
            <a:r>
              <a:rPr lang="ru-RU" dirty="0" smtClean="0"/>
              <a:t>в </a:t>
            </a:r>
            <a:r>
              <a:rPr lang="ru-RU" u="sng" dirty="0" smtClean="0">
                <a:hlinkClick r:id="rId2"/>
              </a:rPr>
              <a:t>воде</a:t>
            </a:r>
            <a:r>
              <a:rPr lang="ru-RU" dirty="0" smtClean="0"/>
              <a:t> образуют фрактальную структуру при </a:t>
            </a:r>
            <a:r>
              <a:rPr lang="ru-RU" u="sng" dirty="0" smtClean="0">
                <a:hlinkClick r:id="rId3"/>
              </a:rPr>
              <a:t>концентрации</a:t>
            </a:r>
            <a:r>
              <a:rPr lang="ru-RU" dirty="0" smtClean="0"/>
              <a:t> порядка десятых и даже сотых долей процента.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высококонцентрированных системах структурообразование происходит в результате сцепления частиц, непосредственно контактирующих друг с другом в начальной (случайной) упаковке в "стесненных" условиях как в статических системах, так и при внешних динамических воздействиях (например, при мех. </a:t>
            </a:r>
            <a:r>
              <a:rPr lang="ru-RU" u="sng" dirty="0" smtClean="0">
                <a:hlinkClick r:id="rId2"/>
              </a:rPr>
              <a:t>перемешивании</a:t>
            </a:r>
            <a:r>
              <a:rPr lang="ru-RU" dirty="0" smtClean="0"/>
              <a:t>, вибрации, принудит. уплотнении и т.п.) или при действии гравитационного, электрического, магнитного полей. При этом образуется структура как результат двух </a:t>
            </a:r>
            <a:r>
              <a:rPr lang="ru-RU" dirty="0" err="1" smtClean="0"/>
              <a:t>процессов-возникновения</a:t>
            </a:r>
            <a:r>
              <a:rPr lang="ru-RU" dirty="0" smtClean="0"/>
              <a:t> (восстановления) и разрыва связей-контактов между частицами. Если число восстанавливающихся после разрушения связей превышает число разрушаемых связей, обнаруживается увеличение </a:t>
            </a:r>
            <a:r>
              <a:rPr lang="ru-RU" u="sng" dirty="0" smtClean="0">
                <a:hlinkClick r:id="rId3"/>
              </a:rPr>
              <a:t>вязкости</a:t>
            </a:r>
            <a:r>
              <a:rPr lang="ru-RU" dirty="0" smtClean="0"/>
              <a:t> системы и упрочнение структуры – так называемое </a:t>
            </a:r>
            <a:r>
              <a:rPr lang="ru-RU" dirty="0" err="1" smtClean="0"/>
              <a:t>тиксотропное</a:t>
            </a:r>
            <a:r>
              <a:rPr lang="ru-RU" dirty="0" smtClean="0"/>
              <a:t> </a:t>
            </a:r>
            <a:r>
              <a:rPr lang="ru-RU" u="sng" dirty="0" smtClean="0">
                <a:hlinkClick r:id="rId4"/>
              </a:rPr>
              <a:t>восстановление</a:t>
            </a:r>
            <a:r>
              <a:rPr lang="ru-RU" dirty="0" smtClean="0"/>
              <a:t> </a:t>
            </a:r>
            <a:r>
              <a:rPr lang="ru-RU" dirty="0" err="1" smtClean="0"/>
              <a:t>коагуляционных</a:t>
            </a:r>
            <a:r>
              <a:rPr lang="ru-RU" dirty="0" smtClean="0"/>
              <a:t> структур.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Кривые потенциальной энергии в зависимости от расстояния </a:t>
            </a:r>
            <a:br>
              <a:rPr lang="ru-RU" sz="3200" smtClean="0"/>
            </a:br>
            <a:r>
              <a:rPr lang="ru-RU" sz="3200" smtClean="0"/>
              <a:t>между частицами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2387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Периодические коллоидные структуры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Периодические коллоидные структуры (ПКС) - особый тип обратимых </a:t>
            </a:r>
            <a:r>
              <a:rPr lang="ru-RU" dirty="0" err="1" smtClean="0"/>
              <a:t>коагуляционных</a:t>
            </a:r>
            <a:r>
              <a:rPr lang="ru-RU" dirty="0" smtClean="0"/>
              <a:t> структур, образующихся преим. В </a:t>
            </a:r>
            <a:r>
              <a:rPr lang="ru-RU" dirty="0" err="1" smtClean="0"/>
              <a:t>концентрирированных</a:t>
            </a:r>
            <a:r>
              <a:rPr lang="ru-RU" dirty="0" smtClean="0"/>
              <a:t> </a:t>
            </a:r>
            <a:r>
              <a:rPr lang="ru-RU" u="sng" dirty="0" smtClean="0">
                <a:hlinkClick r:id="rId2"/>
              </a:rPr>
              <a:t>дисперсных системах</a:t>
            </a:r>
            <a:r>
              <a:rPr lang="ru-RU" dirty="0" smtClean="0"/>
              <a:t> - свежеприготовленных </a:t>
            </a:r>
            <a:r>
              <a:rPr lang="ru-RU" u="sng" dirty="0" smtClean="0">
                <a:hlinkClick r:id="rId3"/>
              </a:rPr>
              <a:t>гелях</a:t>
            </a:r>
            <a:r>
              <a:rPr lang="ru-RU" dirty="0" smtClean="0"/>
              <a:t>, стабилизированных </a:t>
            </a:r>
            <a:r>
              <a:rPr lang="ru-RU" u="sng" dirty="0" smtClean="0">
                <a:hlinkClick r:id="rId4"/>
              </a:rPr>
              <a:t>добавками</a:t>
            </a:r>
            <a:r>
              <a:rPr lang="ru-RU" dirty="0" smtClean="0"/>
              <a:t> ПАВ и </a:t>
            </a:r>
            <a:r>
              <a:rPr lang="ru-RU" u="sng" dirty="0" smtClean="0">
                <a:hlinkClick r:id="rId5"/>
              </a:rPr>
              <a:t>электролитов</a:t>
            </a:r>
            <a:r>
              <a:rPr lang="ru-RU" dirty="0" smtClean="0"/>
              <a:t>, латексах, монодисперсных </a:t>
            </a:r>
            <a:r>
              <a:rPr lang="ru-RU" u="sng" dirty="0" smtClean="0">
                <a:hlinkClick r:id="rId6"/>
              </a:rPr>
              <a:t>золях</a:t>
            </a:r>
            <a:r>
              <a:rPr lang="ru-RU" dirty="0" smtClean="0"/>
              <a:t> </a:t>
            </a:r>
            <a:r>
              <a:rPr lang="ru-RU" u="sng" dirty="0" smtClean="0">
                <a:hlinkClick r:id="rId7"/>
              </a:rPr>
              <a:t>металлов</a:t>
            </a:r>
            <a:r>
              <a:rPr lang="ru-RU" dirty="0" smtClean="0"/>
              <a:t>, </a:t>
            </a:r>
            <a:r>
              <a:rPr lang="ru-RU" u="sng" dirty="0" smtClean="0">
                <a:hlinkClick r:id="rId6"/>
              </a:rPr>
              <a:t>золях</a:t>
            </a:r>
            <a:r>
              <a:rPr lang="ru-RU" dirty="0" smtClean="0"/>
              <a:t> V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5</a:t>
            </a:r>
            <a:r>
              <a:rPr lang="ru-RU" dirty="0" smtClean="0"/>
              <a:t>, средах, содержащих </a:t>
            </a:r>
            <a:r>
              <a:rPr lang="ru-RU" u="sng" dirty="0" smtClean="0">
                <a:hlinkClick r:id="rId8"/>
              </a:rPr>
              <a:t>вирусы</a:t>
            </a:r>
            <a:r>
              <a:rPr lang="ru-RU" dirty="0" smtClean="0"/>
              <a:t> и бактерии, и т. п. Эти структуры обладают способностью к </a:t>
            </a:r>
            <a:r>
              <a:rPr lang="ru-RU" u="sng" dirty="0" smtClean="0">
                <a:hlinkClick r:id="rId9"/>
              </a:rPr>
              <a:t>пептизации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0"/>
              </a:rPr>
              <a:t>синерезису</a:t>
            </a:r>
            <a:r>
              <a:rPr lang="ru-RU" dirty="0" smtClean="0"/>
              <a:t>, </a:t>
            </a:r>
            <a:r>
              <a:rPr lang="ru-RU" dirty="0" err="1" smtClean="0"/>
              <a:t>тиксотропии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1 Слои Шиллера</a:t>
            </a:r>
          </a:p>
          <a:p>
            <a:r>
              <a:rPr lang="ru-RU" dirty="0" smtClean="0"/>
              <a:t>2 </a:t>
            </a:r>
            <a:r>
              <a:rPr lang="ru-RU" dirty="0" err="1" smtClean="0"/>
              <a:t>Тактоиды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 err="1" smtClean="0"/>
              <a:t>Биконтинуальные</a:t>
            </a:r>
            <a:r>
              <a:rPr lang="ru-RU" dirty="0" smtClean="0"/>
              <a:t> дисперсные системы</a:t>
            </a:r>
          </a:p>
          <a:p>
            <a:r>
              <a:rPr lang="ru-RU" dirty="0" smtClean="0"/>
              <a:t>4 Кольца и слои </a:t>
            </a:r>
            <a:r>
              <a:rPr lang="ru-RU" dirty="0" err="1" smtClean="0"/>
              <a:t>Лизенганга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В системах, образованных сферическими частицами в растворах </a:t>
            </a:r>
            <a:r>
              <a:rPr lang="ru-RU" u="sng" dirty="0" smtClean="0">
                <a:hlinkClick r:id="rId2"/>
              </a:rPr>
              <a:t>электролитов</a:t>
            </a:r>
            <a:r>
              <a:rPr lang="ru-RU" dirty="0" smtClean="0"/>
              <a:t>, частицы могут занимать устойчивое положение друг относительно друга на довольно значит. расстоянии (доли мкм). Гексагональная сетка из таких частиц, видимая в оптический микроскоп, считается периодической структурой, хотя система не обладает механической </a:t>
            </a:r>
            <a:r>
              <a:rPr lang="ru-RU" u="sng" dirty="0" smtClean="0">
                <a:hlinkClick r:id="rId3"/>
              </a:rPr>
              <a:t>прочностью</a:t>
            </a:r>
            <a:r>
              <a:rPr lang="ru-RU" dirty="0" smtClean="0"/>
              <a:t>. По структурно-реологическим свойствам различают два типа периодических коллоидных структур (ПКС). Для ПКС 1-го типа характерна </a:t>
            </a:r>
            <a:r>
              <a:rPr lang="ru-RU" u="sng" dirty="0" smtClean="0">
                <a:hlinkClick r:id="rId4"/>
              </a:rPr>
              <a:t>коагуляция</a:t>
            </a:r>
            <a:r>
              <a:rPr lang="ru-RU" dirty="0" smtClean="0"/>
              <a:t> на дальних расстояниях и, как следствие, способность к легкой </a:t>
            </a:r>
            <a:r>
              <a:rPr lang="ru-RU" u="sng" dirty="0" smtClean="0">
                <a:hlinkClick r:id="rId5"/>
              </a:rPr>
              <a:t>пептизации</a:t>
            </a:r>
            <a:r>
              <a:rPr lang="ru-RU" dirty="0" smtClean="0"/>
              <a:t>. Такие структуры образуются в тех случаях, когда молекулярное притяжение между частицами уравновешивается их электростатическим отталкиванием. Относительно малая глубина энергетической ямы на потенциальной кривой </a:t>
            </a:r>
            <a:r>
              <a:rPr lang="ru-RU" dirty="0" err="1" smtClean="0"/>
              <a:t>межчастичного</a:t>
            </a:r>
            <a:r>
              <a:rPr lang="ru-RU" dirty="0" smtClean="0"/>
              <a:t> взаимодействия определяет низкую </a:t>
            </a:r>
            <a:r>
              <a:rPr lang="ru-RU" u="sng" dirty="0" smtClean="0">
                <a:hlinkClick r:id="rId3"/>
              </a:rPr>
              <a:t>прочность</a:t>
            </a:r>
            <a:r>
              <a:rPr lang="ru-RU" dirty="0" smtClean="0"/>
              <a:t> структуры и проявление ею </a:t>
            </a:r>
            <a:r>
              <a:rPr lang="ru-RU" dirty="0" err="1" smtClean="0"/>
              <a:t>тиксотропных</a:t>
            </a:r>
            <a:r>
              <a:rPr lang="ru-RU" dirty="0" smtClean="0"/>
              <a:t> свойств.</a:t>
            </a:r>
          </a:p>
          <a:p>
            <a:r>
              <a:rPr lang="ru-RU" dirty="0" smtClean="0"/>
              <a:t>ПКС 2-го типа образуются в условиях ограниченного объема системы при повышении </a:t>
            </a:r>
            <a:r>
              <a:rPr lang="ru-RU" u="sng" dirty="0" smtClean="0">
                <a:hlinkClick r:id="rId6"/>
              </a:rPr>
              <a:t>концентрации</a:t>
            </a:r>
            <a:r>
              <a:rPr lang="ru-RU" dirty="0" smtClean="0"/>
              <a:t> дисперсных частиц в результате того, что силы отталкивания начинают превосходить мол. притяжение. Эти структуры самопроизвольно полностью </a:t>
            </a:r>
            <a:r>
              <a:rPr lang="ru-RU" dirty="0" err="1" smtClean="0"/>
              <a:t>пептизируют</a:t>
            </a:r>
            <a:r>
              <a:rPr lang="ru-RU" dirty="0" smtClean="0"/>
              <a:t>, т.к. процесс сопровождается возрастанием </a:t>
            </a:r>
            <a:r>
              <a:rPr lang="ru-RU" u="sng" dirty="0" smtClean="0">
                <a:hlinkClick r:id="rId7"/>
              </a:rPr>
              <a:t>энтропии</a:t>
            </a:r>
            <a:r>
              <a:rPr lang="ru-RU" dirty="0" smtClean="0"/>
              <a:t> системы. Вместе с тем ПКС 2-го типа проявляют ярко выраженные </a:t>
            </a:r>
            <a:r>
              <a:rPr lang="ru-RU" dirty="0" err="1" smtClean="0"/>
              <a:t>тиксотропные</a:t>
            </a:r>
            <a:r>
              <a:rPr lang="ru-RU" dirty="0" smtClean="0"/>
              <a:t> свойства, полностью (или частично) восстанавливаясь после многократного разрушения, напр. при вибрации.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Периодические реакции в гелях и студнях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В гелях и студнях могут протекать разнообразные химические реакции. Но из-за того, что в студнях и гелях отсутствуют перемешивание и конвекционные токи, реакции в них имеют специфический характер. В растворах есть полная возможность быстро привести реагирующие вещества в соприкосновение, что обеспечивает высокую скорость реакции. В гелях и студнях реагирующие вещества соприкасаются только в результате медленно протекающего процесса диффузии, поэтому химические реакции в студнях идут с небольшой скоростью, причем в соседних участках студня могут возникнуть независимо одна от другой различные реакции.</a:t>
            </a:r>
          </a:p>
          <a:p>
            <a:r>
              <a:rPr lang="ru-RU" dirty="0" smtClean="0"/>
              <a:t> Характер реакции в гелях и студнях во многом зависит от растворимости вновь получаемого вещества. Если продукт реакции растворим, то диффузия идет в обоих направлениях. Например, когда диффундирует аммиак в содержащий сернокислую медь студень </a:t>
            </a:r>
            <a:r>
              <a:rPr lang="ru-RU" dirty="0" err="1" smtClean="0"/>
              <a:t>агара</a:t>
            </a:r>
            <a:r>
              <a:rPr lang="ru-RU" dirty="0" smtClean="0"/>
              <a:t>, он переходит из раствора в студень, сернокислая медь – из студня в раствор, а образующаяся комплексная соль – в обоих направлениях.</a:t>
            </a:r>
          </a:p>
          <a:p>
            <a:r>
              <a:rPr lang="ru-RU" dirty="0" smtClean="0"/>
              <a:t> Если в результате реакции получается нерастворимое вещество, то образование осадка возможно в растворе, на поверхности или внутри геля. Осадки в них появляются обычно не по всему объему, а слоями или в виде колец, отделенных друг от друга совершенно прозрачными промежутками. Эти реакции получили название периодических.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Слоистое отложение нерастворимых осадков в гелях было описано впервые </a:t>
            </a:r>
            <a:r>
              <a:rPr lang="ru-RU" dirty="0" err="1" smtClean="0"/>
              <a:t>Лизегангом</a:t>
            </a:r>
            <a:r>
              <a:rPr lang="ru-RU" dirty="0" smtClean="0"/>
              <a:t> (1896 г.) поэтому обычно называется его именем (</a:t>
            </a:r>
            <a:r>
              <a:rPr lang="ru-RU" b="1" dirty="0" smtClean="0"/>
              <a:t>кольца </a:t>
            </a:r>
            <a:r>
              <a:rPr lang="ru-RU" b="1" dirty="0" err="1" smtClean="0"/>
              <a:t>Лизеганга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Периодические реакции можно хорошо наблюдать в 4%-ном растворе желатина, в который предварительно введено немного </a:t>
            </a:r>
            <a:r>
              <a:rPr lang="en-US" i="1" dirty="0" smtClean="0"/>
              <a:t>K</a:t>
            </a:r>
            <a:r>
              <a:rPr lang="ru-RU" i="1" baseline="-25000" dirty="0" smtClean="0"/>
              <a:t>2</a:t>
            </a:r>
            <a:r>
              <a:rPr lang="en-US" i="1" dirty="0" smtClean="0"/>
              <a:t>Cr</a:t>
            </a:r>
            <a:r>
              <a:rPr lang="ru-RU" i="1" baseline="-25000" dirty="0" smtClean="0"/>
              <a:t>2</a:t>
            </a:r>
            <a:r>
              <a:rPr lang="en-US" i="1" dirty="0" smtClean="0"/>
              <a:t>O</a:t>
            </a:r>
            <a:r>
              <a:rPr lang="ru-RU" i="1" baseline="-25000" dirty="0" smtClean="0"/>
              <a:t>7</a:t>
            </a:r>
            <a:r>
              <a:rPr lang="ru-RU" dirty="0" smtClean="0"/>
              <a:t>. Окрашенный в желтый цвет раствор наливают тонким слоем в чашку Петри. Когда желатин застынет, на середину слоя наносят несколько капель 8.5%-ного раствора </a:t>
            </a:r>
            <a:r>
              <a:rPr lang="en-US" i="1" dirty="0" err="1" smtClean="0"/>
              <a:t>AgNO</a:t>
            </a:r>
            <a:r>
              <a:rPr lang="ru-RU" i="1" baseline="-25000" dirty="0" smtClean="0"/>
              <a:t>3</a:t>
            </a:r>
            <a:r>
              <a:rPr lang="ru-RU" dirty="0" smtClean="0"/>
              <a:t>. В месте соприкосновения его со студнем появляется красно – бурый осадок </a:t>
            </a:r>
            <a:r>
              <a:rPr lang="en-US" i="1" dirty="0" smtClean="0"/>
              <a:t>Ag</a:t>
            </a:r>
            <a:r>
              <a:rPr lang="ru-RU" i="1" baseline="-25000" dirty="0" smtClean="0"/>
              <a:t>2</a:t>
            </a:r>
            <a:r>
              <a:rPr lang="en-US" i="1" dirty="0" smtClean="0"/>
              <a:t>Cr</a:t>
            </a:r>
            <a:r>
              <a:rPr lang="ru-RU" i="1" baseline="-25000" dirty="0" smtClean="0"/>
              <a:t>2</a:t>
            </a:r>
            <a:r>
              <a:rPr lang="en-US" i="1" dirty="0" smtClean="0"/>
              <a:t>O</a:t>
            </a:r>
            <a:r>
              <a:rPr lang="ru-RU" i="1" baseline="-25000" dirty="0" smtClean="0"/>
              <a:t>7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Со временем в желатине не наблюдается дальнейшего распространения сплошного осадка, а появляется ряд концентрических колец, разделенных промежутками, не содержащими осадка. Расстояние между отдельными кольцами осадка непостоянны, они, как правило, увеличиваются по мере удаления от центра капли раствора </a:t>
            </a:r>
            <a:r>
              <a:rPr lang="en-US" i="1" dirty="0" err="1" smtClean="0"/>
              <a:t>AgNO</a:t>
            </a:r>
            <a:r>
              <a:rPr lang="ru-RU" i="1" baseline="-25000" dirty="0" smtClean="0"/>
              <a:t>3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Периодическими реакциями объясняют возникновение слоистой узорчатости многих минералов, полосатость различных органов растений и животных, слоистость в строении «камней» в почках и печени.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331913" y="549275"/>
          <a:ext cx="2519362" cy="944563"/>
        </p:xfrm>
        <a:graphic>
          <a:graphicData uri="http://schemas.openxmlformats.org/presentationml/2006/ole">
            <p:oleObj spid="_x0000_s10242" name="Формула" r:id="rId3" imgW="609600" imgH="228600" progId="Equation.3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211638" y="549275"/>
          <a:ext cx="2305050" cy="869950"/>
        </p:xfrm>
        <a:graphic>
          <a:graphicData uri="http://schemas.openxmlformats.org/presentationml/2006/ole">
            <p:oleObj spid="_x0000_s10243" name="Формула" r:id="rId4" imgW="583693" imgH="215713" progId="Equation.3">
              <p:embed/>
            </p:oleObj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3068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4213" y="763588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/>
              <a:t>1. 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827088" y="2565400"/>
            <a:ext cx="1439862" cy="14398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6804025" y="2565400"/>
            <a:ext cx="1439863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476375" y="836613"/>
          <a:ext cx="3455988" cy="1098550"/>
        </p:xfrm>
        <a:graphic>
          <a:graphicData uri="http://schemas.openxmlformats.org/presentationml/2006/ole">
            <p:oleObj spid="_x0000_s11266" name="Формула" r:id="rId3" imgW="685502" imgH="215806" progId="Equation.3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5508625" y="765175"/>
          <a:ext cx="3024188" cy="1208088"/>
        </p:xfrm>
        <a:graphic>
          <a:graphicData uri="http://schemas.openxmlformats.org/presentationml/2006/ole">
            <p:oleObj spid="_x0000_s11267" name="Формула" r:id="rId4" imgW="583947" imgH="228501" progId="Equation.3">
              <p:embed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4213" y="1238250"/>
            <a:ext cx="50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altLang="ru-RU" sz="2800" b="1"/>
              <a:t>2.</a:t>
            </a:r>
            <a:r>
              <a:rPr lang="kk-KZ" altLang="ru-RU" sz="2800" b="1">
                <a:latin typeface="Kz Times New Roman" pitchFamily="18" charset="0"/>
                <a:cs typeface="Times New Roman" pitchFamily="18" charset="0"/>
              </a:rPr>
              <a:t> </a:t>
            </a:r>
            <a:endParaRPr lang="kk-KZ" altLang="ru-RU" sz="2800" b="1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47813" y="47244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altLang="ru-RU" sz="1400">
                <a:latin typeface="Kz Times New Roman" pitchFamily="18" charset="0"/>
                <a:cs typeface="Times New Roman" pitchFamily="18" charset="0"/>
              </a:rPr>
              <a:t>, </a:t>
            </a:r>
            <a:endParaRPr lang="kk-KZ" altLang="ru-RU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7235825" y="2420938"/>
            <a:ext cx="1655763" cy="172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50825" y="2565400"/>
            <a:ext cx="1655763" cy="1728788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509 C -1.94444E-6 -0.00232 0.20643 -0.01041 0.20764 -0.00509 C 0.20886 0.00046 -1.94444E-6 -0.00509 -1.94444E-6 -0.00232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601 C -8.33333E-7 0.00462 -0.26163 0.01109 -0.26267 0.00601 C -0.26371 0.00092 -8.33333E-7 0.00601 -8.33333E-7 0.00462 Z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181225" y="836613"/>
          <a:ext cx="3484563" cy="1208087"/>
        </p:xfrm>
        <a:graphic>
          <a:graphicData uri="http://schemas.openxmlformats.org/presentationml/2006/ole">
            <p:oleObj spid="_x0000_s12290" name="Формула" r:id="rId3" imgW="672808" imgH="228501" progId="Equation.3">
              <p:embed/>
            </p:oleObj>
          </a:graphicData>
        </a:graphic>
      </p:graphicFrame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58888" y="1125538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altLang="ru-RU" sz="2800" b="1"/>
              <a:t>3.</a:t>
            </a:r>
            <a:r>
              <a:rPr lang="kk-KZ" altLang="ru-RU" sz="2800" b="1">
                <a:latin typeface="Kz Times New Roman" pitchFamily="18" charset="0"/>
                <a:cs typeface="Times New Roman" pitchFamily="18" charset="0"/>
              </a:rPr>
              <a:t> </a:t>
            </a:r>
            <a:endParaRPr lang="kk-KZ" altLang="ru-RU" sz="2800" b="1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900113" y="1773238"/>
            <a:ext cx="1727200" cy="17780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908175" y="3284538"/>
            <a:ext cx="1800225" cy="1849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9912E-6 C 0.10972 0.11905 0.21962 0.23833 0.2809 0.24642 C 0.34219 0.25451 0.30208 0.04669 0.36805 0.04808 C 0.43403 0.04947 0.67969 0.20157 0.67656 0.25497 C 0.67344 0.30837 0.40816 0.34743 0.34896 0.36824 C 0.28976 0.38904 0.325 0.37818 0.32118 0.3795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8881E-6 C 0.10972 0.11905 0.21962 0.23833 0.28091 0.24642 C 0.34219 0.25451 0.30209 0.0467 0.36806 0.04808 C 0.43403 0.04947 0.67969 0.20158 0.67657 0.25497 C 0.67344 0.30837 0.40816 0.34744 0.34896 0.36824 C 0.28976 0.38905 0.325 0.37818 0.32118 0.37957 " pathEditMode="relative" rAng="0" ptsTypes="aaaaaA">
                                      <p:cBhvr>
                                        <p:cTn id="8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181225" y="836613"/>
          <a:ext cx="3484563" cy="1208087"/>
        </p:xfrm>
        <a:graphic>
          <a:graphicData uri="http://schemas.openxmlformats.org/presentationml/2006/ole">
            <p:oleObj spid="_x0000_s13314" name="Формула" r:id="rId3" imgW="672808" imgH="228501" progId="Equation.3">
              <p:embed/>
            </p:oleObj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258888" y="1125538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altLang="ru-RU" sz="2800" b="1"/>
              <a:t>3.</a:t>
            </a:r>
            <a:r>
              <a:rPr lang="kk-KZ" altLang="ru-RU" sz="2800" b="1">
                <a:latin typeface="Kz Times New Roman" pitchFamily="18" charset="0"/>
                <a:cs typeface="Times New Roman" pitchFamily="18" charset="0"/>
              </a:rPr>
              <a:t> </a:t>
            </a:r>
            <a:endParaRPr lang="kk-KZ" altLang="ru-RU" sz="2800" b="1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900113" y="2636838"/>
            <a:ext cx="914400" cy="914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2051050" y="24923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1619250" y="3429000"/>
            <a:ext cx="914400" cy="914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9912E-6 C 0.10972 0.11905 0.21962 0.23833 0.2809 0.24642 C 0.34219 0.25451 0.30208 0.04669 0.36805 0.04808 C 0.43403 0.04947 0.67969 0.20157 0.67656 0.25497 C 0.67344 0.30837 0.40816 0.34743 0.34896 0.36824 C 0.28976 0.38904 0.325 0.37818 0.32118 0.3795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37 C 0.10694 0.11535 0.21684 0.23463 0.27812 0.24272 C 0.33941 0.25081 0.2993 0.043 0.36528 0.04438 C 0.43125 0.04577 0.67691 0.19787 0.67378 0.25127 C 0.67066 0.30467 0.40538 0.34374 0.34618 0.36454 C 0.28698 0.38535 0.32222 0.37448 0.3184 0.37587 " pathEditMode="relative" rAng="0" ptsTypes="aaaaaA">
                                      <p:cBhvr>
                                        <p:cTn id="8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1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39205E-6 C 0.10972 0.11904 0.21962 0.23832 0.2809 0.24641 C 0.34219 0.2545 0.30208 0.04669 0.36806 0.04808 C 0.43403 0.04946 0.67969 0.20157 0.67656 0.25497 C 0.67344 0.30836 0.40816 0.34743 0.34896 0.36823 C 0.28976 0.38904 0.325 0.37817 0.32118 0.37956 " pathEditMode="relative" rAng="0" ptsTypes="aaaaaA">
                                      <p:cBhvr>
                                        <p:cTn id="10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1042988" y="15573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1403350" y="24923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124075" y="16287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411413" y="2565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908175" y="3429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900113" y="33575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916238" y="37163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132138" y="17732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3492500" y="28527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4211638" y="20605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3995738" y="37893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4572000" y="2997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395288" y="23495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5003800" y="40052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5219700" y="22050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5580063" y="31416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2195513" y="44370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1187450" y="43656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3348038" y="46529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3779838" y="9810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4932363" y="11255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6011863" y="14128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6227763" y="23495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6659563" y="32131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6011863" y="40052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5508625" y="48688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4427538" y="47974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Концентрационная коагуляция</a:t>
            </a:r>
            <a:endParaRPr lang="ru-RU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tx2"/>
                </a:solidFill>
              </a:rPr>
              <a:t>характерна для </a:t>
            </a:r>
            <a:r>
              <a:rPr lang="ru-RU" dirty="0" err="1" smtClean="0">
                <a:solidFill>
                  <a:schemeClr val="tx2"/>
                </a:solidFill>
              </a:rPr>
              <a:t>сильнозаряженных</a:t>
            </a:r>
            <a:r>
              <a:rPr lang="ru-RU" dirty="0" smtClean="0">
                <a:solidFill>
                  <a:schemeClr val="tx2"/>
                </a:solidFill>
              </a:rPr>
              <a:t> золей</a:t>
            </a:r>
            <a:r>
              <a:rPr lang="ru-RU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                                  </a:t>
            </a:r>
          </a:p>
          <a:p>
            <a:pPr eaLnBrk="1" hangingPunct="1"/>
            <a:r>
              <a:rPr lang="en-US" dirty="0" smtClean="0"/>
              <a:t>                               </a:t>
            </a:r>
          </a:p>
          <a:p>
            <a:pPr eaLnBrk="1" hangingPunct="1"/>
            <a:r>
              <a:rPr lang="ru-RU" dirty="0" smtClean="0"/>
              <a:t>или 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ru-RU" dirty="0" smtClean="0"/>
              <a:t>1:( </a:t>
            </a:r>
            <a:r>
              <a:rPr lang="en-US" dirty="0" smtClean="0"/>
              <a:t>1/1</a:t>
            </a:r>
            <a:r>
              <a:rPr lang="ru-RU" dirty="0" smtClean="0"/>
              <a:t>)</a:t>
            </a:r>
            <a:r>
              <a:rPr lang="ru-RU" baseline="30000" dirty="0" smtClean="0"/>
              <a:t>6</a:t>
            </a:r>
            <a:r>
              <a:rPr lang="ru-RU" dirty="0" smtClean="0"/>
              <a:t>:( </a:t>
            </a:r>
            <a:r>
              <a:rPr lang="en-US" dirty="0" smtClean="0"/>
              <a:t>1/2</a:t>
            </a:r>
            <a:r>
              <a:rPr lang="ru-RU" dirty="0" smtClean="0"/>
              <a:t>)</a:t>
            </a:r>
            <a:r>
              <a:rPr lang="ru-RU" baseline="30000" dirty="0" smtClean="0"/>
              <a:t>6</a:t>
            </a:r>
            <a:r>
              <a:rPr lang="ru-RU" dirty="0" smtClean="0"/>
              <a:t>:(</a:t>
            </a:r>
            <a:r>
              <a:rPr lang="en-US" dirty="0" smtClean="0"/>
              <a:t>1/</a:t>
            </a:r>
            <a:r>
              <a:rPr lang="ru-RU" dirty="0" smtClean="0"/>
              <a:t> </a:t>
            </a:r>
            <a:r>
              <a:rPr lang="en-US" dirty="0" smtClean="0"/>
              <a:t>3</a:t>
            </a:r>
            <a:r>
              <a:rPr lang="ru-RU" dirty="0" smtClean="0"/>
              <a:t>)</a:t>
            </a:r>
            <a:r>
              <a:rPr lang="ru-RU" baseline="30000" dirty="0" smtClean="0"/>
              <a:t>6</a:t>
            </a:r>
            <a:r>
              <a:rPr lang="ru-RU" dirty="0" smtClean="0"/>
              <a:t>=1:0,016:0,0013</a:t>
            </a:r>
          </a:p>
          <a:p>
            <a:pPr eaLnBrk="1" hangingPunct="1"/>
            <a:endParaRPr lang="ru-RU" dirty="0" smtClean="0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683568" y="2276872"/>
          <a:ext cx="3117850" cy="1143000"/>
        </p:xfrm>
        <a:graphic>
          <a:graphicData uri="http://schemas.openxmlformats.org/presentationml/2006/ole">
            <p:oleObj spid="_x0000_s8194" name="Формула" r:id="rId3" imgW="1143000" imgH="419100" progId="Equation.3">
              <p:embed/>
            </p:oleObj>
          </a:graphicData>
        </a:graphic>
      </p:graphicFrame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827584" y="3933056"/>
          <a:ext cx="2895600" cy="762000"/>
        </p:xfrm>
        <a:graphic>
          <a:graphicData uri="http://schemas.openxmlformats.org/presentationml/2006/ole">
            <p:oleObj spid="_x0000_s8195" name="Формула" r:id="rId4" imgW="901309" imgH="24119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/>
              <a:t>Нейтрализационная коагуляция</a:t>
            </a:r>
            <a:r>
              <a:rPr lang="ru-RU" sz="4000" smtClean="0"/>
              <a:t>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ru-RU" smtClean="0"/>
              <a:t>когда потеря устойчивости связана с незначительным зарядом частиц золей и малой величиной потенциала (&lt;10мВ).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514600" y="3810000"/>
          <a:ext cx="3870325" cy="1620838"/>
        </p:xfrm>
        <a:graphic>
          <a:graphicData uri="http://schemas.openxmlformats.org/presentationml/2006/ole">
            <p:oleObj spid="_x0000_s7170" name="Формула" r:id="rId3" imgW="106668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1446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Формула</vt:lpstr>
      <vt:lpstr>Лекция 14. Структурно-механические свойства нанодисперсных систем. Периодические коллоидные системы. Коагуляционные структуры, их механические свойства, применение.</vt:lpstr>
      <vt:lpstr>Кривые потенциальной энергии в зависимости от расстояния  между частицами</vt:lpstr>
      <vt:lpstr>Слайд 3</vt:lpstr>
      <vt:lpstr>Слайд 4</vt:lpstr>
      <vt:lpstr>Слайд 5</vt:lpstr>
      <vt:lpstr>Слайд 6</vt:lpstr>
      <vt:lpstr>Слайд 7</vt:lpstr>
      <vt:lpstr>Концентрационная коагуляция</vt:lpstr>
      <vt:lpstr>Нейтрализационная коагуляция </vt:lpstr>
      <vt:lpstr>Коллоидные структуры</vt:lpstr>
      <vt:lpstr>Кривые потенциальной энергии; объединение кривых протяжения и отталкивания</vt:lpstr>
      <vt:lpstr>Слайд 12</vt:lpstr>
      <vt:lpstr>Вид контактов в пространственных дисперсных структурах</vt:lpstr>
      <vt:lpstr>Факторы, влияющие на образование коагуляцилнных структур</vt:lpstr>
      <vt:lpstr>Конденсационно-кристаллизационные структуры </vt:lpstr>
      <vt:lpstr>Структурообразование</vt:lpstr>
      <vt:lpstr>Слайд 17</vt:lpstr>
      <vt:lpstr>Слайд 18</vt:lpstr>
      <vt:lpstr>Слайд 19</vt:lpstr>
      <vt:lpstr>Периодические коллоидные структуры</vt:lpstr>
      <vt:lpstr>Слайд 21</vt:lpstr>
      <vt:lpstr> Периодические реакции в гелях и студнях </vt:lpstr>
      <vt:lpstr>Слайд 23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устойчивости Дерягина-Ландау-Фервей-Овербека (ДЛФО)</dc:title>
  <dc:creator>Admin</dc:creator>
  <cp:lastModifiedBy>Admin</cp:lastModifiedBy>
  <cp:revision>7</cp:revision>
  <dcterms:created xsi:type="dcterms:W3CDTF">2020-12-06T15:53:29Z</dcterms:created>
  <dcterms:modified xsi:type="dcterms:W3CDTF">2023-04-17T15:51:06Z</dcterms:modified>
</cp:coreProperties>
</file>